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datas/literatura/Gabdulla-Tukaj/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7" y="-479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611560" y="464485"/>
            <a:ext cx="8208912" cy="93610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Муниципальное бюджетное дошкольное образовательное учреждение детский сад «Ягодка» п. Сосенки</a:t>
            </a:r>
            <a:endParaRPr lang="ru-RU" sz="28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Педагогический проект по </a:t>
            </a:r>
            <a:r>
              <a:rPr lang="ru-RU" sz="3200" b="1" dirty="0" smtClean="0">
                <a:latin typeface="Monotype Corsiva" panose="03010101010201010101" pitchFamily="66" charset="0"/>
              </a:rPr>
              <a:t>экологическому </a:t>
            </a:r>
            <a:r>
              <a:rPr lang="ru-RU" sz="3200" b="1" dirty="0">
                <a:latin typeface="Monotype Corsiva" panose="03010101010201010101" pitchFamily="66" charset="0"/>
              </a:rPr>
              <a:t>воспитанию детей среднего 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дошкольного возраста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«Путешествие по экологической тропе . Осень»</a:t>
            </a:r>
          </a:p>
          <a:p>
            <a:pPr algn="ctr"/>
            <a:r>
              <a:rPr lang="ru-RU" sz="3200" b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2020г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.</a:t>
            </a:r>
            <a:endParaRPr lang="ru-RU" sz="32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459165"/>
            <a:ext cx="626469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latin typeface="Monotype Corsiva" panose="03010101010201010101" pitchFamily="66" charset="0"/>
                <a:cs typeface="Times New Roman" pitchFamily="18" charset="0"/>
              </a:rPr>
              <a:t>Автор </a:t>
            </a:r>
            <a:r>
              <a:rPr lang="ru-RU" sz="3200" b="1" i="1" dirty="0">
                <a:latin typeface="Monotype Corsiva" panose="03010101010201010101" pitchFamily="66" charset="0"/>
                <a:cs typeface="Times New Roman" pitchFamily="18" charset="0"/>
              </a:rPr>
              <a:t>проекта: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latin typeface="Monotype Corsiva" panose="03010101010201010101" pitchFamily="66" charset="0"/>
                <a:cs typeface="Times New Roman" pitchFamily="18" charset="0"/>
              </a:rPr>
              <a:t>Воспитатель высшей категории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err="1">
                <a:latin typeface="Monotype Corsiva" panose="03010101010201010101" pitchFamily="66" charset="0"/>
                <a:cs typeface="Times New Roman" pitchFamily="18" charset="0"/>
              </a:rPr>
              <a:t>Солдатченко</a:t>
            </a:r>
            <a:r>
              <a:rPr lang="ru-RU" sz="3200" dirty="0">
                <a:latin typeface="Monotype Corsiva" panose="03010101010201010101" pitchFamily="66" charset="0"/>
                <a:cs typeface="Times New Roman" pitchFamily="18" charset="0"/>
              </a:rPr>
              <a:t> Лариса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2886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751" y="566678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Мероприятия по работе с родителями: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участие в выставке работ на тему </a:t>
            </a:r>
            <a:r>
              <a:rPr lang="ru-RU" sz="2800" i="1" dirty="0">
                <a:latin typeface="Monotype Corsiva" panose="03010101010201010101" pitchFamily="66" charset="0"/>
              </a:rPr>
              <a:t>«Осень»</a:t>
            </a:r>
            <a:r>
              <a:rPr lang="ru-RU" sz="2800" dirty="0">
                <a:latin typeface="Monotype Corsiva" panose="03010101010201010101" pitchFamily="66" charset="0"/>
              </a:rPr>
              <a:t>, подборка иллюстраций, литературы;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разучивание стихотворений об осени;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подготовка для родителей информационных листов по лексическим темам </a:t>
            </a:r>
            <a:r>
              <a:rPr lang="ru-RU" sz="2800" i="1" dirty="0">
                <a:latin typeface="Monotype Corsiva" panose="03010101010201010101" pitchFamily="66" charset="0"/>
              </a:rPr>
              <a:t>«Деревья»</a:t>
            </a:r>
            <a:r>
              <a:rPr lang="ru-RU" sz="2800" dirty="0">
                <a:latin typeface="Monotype Corsiva" panose="03010101010201010101" pitchFamily="66" charset="0"/>
              </a:rPr>
              <a:t>, </a:t>
            </a:r>
            <a:r>
              <a:rPr lang="ru-RU" sz="2800" i="1" dirty="0">
                <a:latin typeface="Monotype Corsiva" panose="03010101010201010101" pitchFamily="66" charset="0"/>
              </a:rPr>
              <a:t>«Ягоды, грибы»</a:t>
            </a:r>
            <a:r>
              <a:rPr lang="ru-RU" sz="2800" dirty="0">
                <a:latin typeface="Monotype Corsiva" panose="03010101010201010101" pitchFamily="66" charset="0"/>
              </a:rPr>
              <a:t>, </a:t>
            </a:r>
            <a:r>
              <a:rPr lang="ru-RU" sz="2800" i="1" dirty="0">
                <a:latin typeface="Monotype Corsiva" panose="03010101010201010101" pitchFamily="66" charset="0"/>
              </a:rPr>
              <a:t>«Осень»</a:t>
            </a:r>
            <a:r>
              <a:rPr lang="ru-RU" sz="2800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организация выставок детских работ: рисунков, аппликаций, поделок из пластилина, природного материала;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Консультация для родителей </a:t>
            </a:r>
            <a:r>
              <a:rPr lang="ru-RU" sz="2800" i="1" dirty="0">
                <a:latin typeface="Monotype Corsiva" panose="03010101010201010101" pitchFamily="66" charset="0"/>
              </a:rPr>
              <a:t>«Как сделать осеннюю прогулку интересной»</a:t>
            </a:r>
            <a:r>
              <a:rPr lang="ru-RU" sz="2800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Привлечение родителей к изготовление поделок из овощей и природного материала </a:t>
            </a:r>
            <a:r>
              <a:rPr lang="ru-RU" sz="2800" i="1" dirty="0">
                <a:latin typeface="Monotype Corsiva" panose="03010101010201010101" pitchFamily="66" charset="0"/>
              </a:rPr>
              <a:t>«</a:t>
            </a:r>
            <a:r>
              <a:rPr lang="ru-RU" sz="2800" i="1" dirty="0" err="1">
                <a:latin typeface="Monotype Corsiva" panose="03010101010201010101" pitchFamily="66" charset="0"/>
              </a:rPr>
              <a:t>Осеннии</a:t>
            </a:r>
            <a:r>
              <a:rPr lang="ru-RU" sz="2800" i="1" dirty="0">
                <a:latin typeface="Monotype Corsiva" panose="03010101010201010101" pitchFamily="66" charset="0"/>
              </a:rPr>
              <a:t> фантазии»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Заключительный этап: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Продукт проектной деятельности: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 оформление выставки детских творческих работ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- осенний праздник </a:t>
            </a:r>
            <a:r>
              <a:rPr lang="ru-RU" sz="2800" i="1" dirty="0">
                <a:latin typeface="Monotype Corsiva" panose="03010101010201010101" pitchFamily="66" charset="0"/>
              </a:rPr>
              <a:t>«День рождения осени»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- Прослушивание музыкальных произведений в аудиозаписи: П. И. Чайковский </a:t>
            </a:r>
            <a:r>
              <a:rPr lang="ru-RU" sz="2800" i="1" dirty="0">
                <a:latin typeface="Monotype Corsiva" panose="03010101010201010101" pitchFamily="66" charset="0"/>
              </a:rPr>
              <a:t>«Времена года»</a:t>
            </a:r>
            <a:r>
              <a:rPr lang="ru-RU" sz="2800" dirty="0">
                <a:latin typeface="Monotype Corsiva" panose="03010101010201010101" pitchFamily="66" charset="0"/>
              </a:rPr>
              <a:t> </a:t>
            </a:r>
            <a:r>
              <a:rPr lang="ru-RU" sz="2800" i="1" dirty="0">
                <a:latin typeface="Monotype Corsiva" panose="03010101010201010101" pitchFamily="66" charset="0"/>
              </a:rPr>
              <a:t>«Осень»</a:t>
            </a:r>
            <a:r>
              <a:rPr lang="ru-RU" sz="2800" dirty="0">
                <a:latin typeface="Monotype Corsiva" panose="03010101010201010101" pitchFamily="66" charset="0"/>
              </a:rPr>
              <a:t>, Е. Васильева-</a:t>
            </a:r>
            <a:r>
              <a:rPr lang="ru-RU" sz="2800" dirty="0" err="1">
                <a:latin typeface="Monotype Corsiva" panose="03010101010201010101" pitchFamily="66" charset="0"/>
              </a:rPr>
              <a:t>Буглая</a:t>
            </a:r>
            <a:r>
              <a:rPr lang="ru-RU" sz="2800" dirty="0">
                <a:latin typeface="Monotype Corsiva" panose="03010101010201010101" pitchFamily="66" charset="0"/>
              </a:rPr>
              <a:t> сл. Плещеева </a:t>
            </a:r>
            <a:r>
              <a:rPr lang="ru-RU" sz="2800" i="1" dirty="0">
                <a:latin typeface="Monotype Corsiva" panose="03010101010201010101" pitchFamily="66" charset="0"/>
              </a:rPr>
              <a:t>«Осенняя песня»</a:t>
            </a:r>
            <a:r>
              <a:rPr lang="ru-RU" sz="2800" dirty="0">
                <a:latin typeface="Monotype Corsiva" panose="03010101010201010101" pitchFamily="66" charset="0"/>
              </a:rPr>
              <a:t>, К. </a:t>
            </a:r>
            <a:r>
              <a:rPr lang="ru-RU" sz="2800" dirty="0" err="1">
                <a:latin typeface="Monotype Corsiva" panose="03010101010201010101" pitchFamily="66" charset="0"/>
              </a:rPr>
              <a:t>Румянова</a:t>
            </a:r>
            <a:r>
              <a:rPr lang="ru-RU" sz="2800" dirty="0">
                <a:latin typeface="Monotype Corsiva" panose="03010101010201010101" pitchFamily="66" charset="0"/>
              </a:rPr>
              <a:t> </a:t>
            </a:r>
            <a:r>
              <a:rPr lang="ru-RU" sz="2800" i="1" dirty="0">
                <a:latin typeface="Monotype Corsiva" panose="03010101010201010101" pitchFamily="66" charset="0"/>
              </a:rPr>
              <a:t>«Листопад»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Рассматривание картины И. Левитана </a:t>
            </a:r>
            <a:r>
              <a:rPr lang="ru-RU" sz="2800" i="1" dirty="0">
                <a:latin typeface="Monotype Corsiva" panose="03010101010201010101" pitchFamily="66" charset="0"/>
              </a:rPr>
              <a:t>«Золотая осень»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" y="205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://tm.msp.ua:81/TM_IMG/img_RU/646/6462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tm.msp.ua:81/TM_IMG/img_RU/646/64627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692696"/>
            <a:ext cx="8279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Фото отчет по проекту:</a:t>
            </a:r>
          </a:p>
          <a:p>
            <a:pPr algn="ctr"/>
            <a:r>
              <a:rPr lang="ru-RU" sz="3200" dirty="0" err="1">
                <a:latin typeface="Monotype Corsiva" panose="03010101010201010101" pitchFamily="66" charset="0"/>
              </a:rPr>
              <a:t>Лепбук</a:t>
            </a:r>
            <a:r>
              <a:rPr lang="ru-RU" sz="3200" dirty="0">
                <a:latin typeface="Monotype Corsiva" panose="03010101010201010101" pitchFamily="66" charset="0"/>
              </a:rPr>
              <a:t> «Осень», «Деревья», «Хлеб всему голова», «Птицы», «Овощи, фрукты»</a:t>
            </a:r>
          </a:p>
        </p:txBody>
      </p:sp>
      <p:pic>
        <p:nvPicPr>
          <p:cNvPr id="6" name="Рисунок 5" descr="C:\Users\User\Desktop\фото телефон\IMG_20200525_1550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0726" r="24039" b="12821"/>
          <a:stretch/>
        </p:blipFill>
        <p:spPr bwMode="auto">
          <a:xfrm rot="5400000">
            <a:off x="7280" y="2961556"/>
            <a:ext cx="3528394" cy="25910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телефон\IMG_20200525_1550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16461" r="13333" b="8149"/>
          <a:stretch/>
        </p:blipFill>
        <p:spPr bwMode="auto">
          <a:xfrm rot="16200000">
            <a:off x="2850583" y="3024934"/>
            <a:ext cx="351235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фото телефон\IMG_20200525_1550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10684" b="12393"/>
          <a:stretch/>
        </p:blipFill>
        <p:spPr bwMode="auto">
          <a:xfrm rot="5400000">
            <a:off x="5621459" y="3051030"/>
            <a:ext cx="3509322" cy="243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83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9591" y="620688"/>
            <a:ext cx="7524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Осенний праздник </a:t>
            </a:r>
            <a:r>
              <a:rPr lang="ru-RU" sz="3600" i="1" dirty="0">
                <a:latin typeface="Monotype Corsiva" panose="03010101010201010101" pitchFamily="66" charset="0"/>
              </a:rPr>
              <a:t>«День рождения осени»</a:t>
            </a:r>
            <a:r>
              <a:rPr lang="ru-RU" sz="36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4" name="Рисунок 3" descr="C:\Users\User\Desktop\фото телефон\IMG_20201027_1614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4076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8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86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068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В</a:t>
            </a:r>
            <a:r>
              <a:rPr lang="ru-RU" sz="4400" dirty="0" smtClean="0">
                <a:latin typeface="Monotype Corsiva" panose="03010101010201010101" pitchFamily="66" charset="0"/>
              </a:rPr>
              <a:t>ыставка</a:t>
            </a:r>
            <a:r>
              <a:rPr lang="ru-RU" sz="4400" dirty="0">
                <a:latin typeface="Monotype Corsiva" panose="03010101010201010101" pitchFamily="66" charset="0"/>
              </a:rPr>
              <a:t> </a:t>
            </a:r>
            <a:r>
              <a:rPr lang="ru-RU" sz="4400" i="1" dirty="0">
                <a:latin typeface="Monotype Corsiva" panose="03010101010201010101" pitchFamily="66" charset="0"/>
              </a:rPr>
              <a:t>«Что нам осень подарила!»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C:\Users\User\Desktop\фото телефон\IMG_20201102_1635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02433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esktop\фото телефон\IMG_20201111_1658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5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User\Desktop\фото телефон\IMG_20201111_1659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1642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User\Desktop\фото телефон\IMG_20201116_0854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95266"/>
            <a:ext cx="3816424" cy="5270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47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А</a:t>
            </a:r>
            <a:r>
              <a:rPr lang="ru-RU" sz="4400" dirty="0" smtClean="0">
                <a:latin typeface="Monotype Corsiva" panose="03010101010201010101" pitchFamily="66" charset="0"/>
              </a:rPr>
              <a:t>льбом</a:t>
            </a:r>
            <a:r>
              <a:rPr lang="ru-RU" sz="4400" dirty="0">
                <a:latin typeface="Monotype Corsiva" panose="03010101010201010101" pitchFamily="66" charset="0"/>
              </a:rPr>
              <a:t> </a:t>
            </a:r>
            <a:r>
              <a:rPr lang="ru-RU" sz="4400" i="1" dirty="0">
                <a:latin typeface="Monotype Corsiva" panose="03010101010201010101" pitchFamily="66" charset="0"/>
              </a:rPr>
              <a:t>«Осень разная бывает»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C:\Users\User\Desktop\фото телефон\IMG_20201116_1128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2964"/>
            <a:ext cx="2714625" cy="3618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esktop\фото телефон\IMG_20201116_1129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3" y="2780928"/>
            <a:ext cx="2705100" cy="3606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User\Desktop\фото телефон\IMG_20201120_0925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40" y="1318121"/>
            <a:ext cx="2621280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75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3566" y="548680"/>
            <a:ext cx="5416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Трудовая деятельность</a:t>
            </a:r>
          </a:p>
        </p:txBody>
      </p:sp>
      <p:pic>
        <p:nvPicPr>
          <p:cNvPr id="4" name="Рисунок 3" descr="C:\Users\User\Desktop\фото телефон\IMG_20201022_1045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0" y="1412776"/>
            <a:ext cx="3447961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esktop\фото телефон\IMG_20201119_0953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2" y="1412776"/>
            <a:ext cx="356048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14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2089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Экологическая тропа в ДОУ</a:t>
            </a:r>
            <a:endParaRPr lang="ru-RU" sz="5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435" name="Picture 3" descr="C:\Users\User\Desktop\фото видео\фото\фото телефон\IMG_20200813_1928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422"/>
          <a:stretch/>
        </p:blipFill>
        <p:spPr bwMode="auto">
          <a:xfrm>
            <a:off x="179511" y="1386541"/>
            <a:ext cx="2998107" cy="30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фото видео\фото\фото телефон\IMG_20200813_193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4646"/>
          <a:stretch/>
        </p:blipFill>
        <p:spPr bwMode="auto">
          <a:xfrm>
            <a:off x="6055763" y="1357483"/>
            <a:ext cx="2908723" cy="30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фото видео\фото\фото телефон\IMG_20200813_193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r="3475" b="6562"/>
          <a:stretch/>
        </p:blipFill>
        <p:spPr bwMode="auto">
          <a:xfrm>
            <a:off x="3040098" y="1253082"/>
            <a:ext cx="3024335" cy="32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User\Desktop\фото видео\фото\фото телефон\IMG_20200813_1932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0" b="10232"/>
          <a:stretch/>
        </p:blipFill>
        <p:spPr bwMode="auto">
          <a:xfrm>
            <a:off x="350394" y="3933056"/>
            <a:ext cx="3024336" cy="27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User\Desktop\фото видео\фото\фото телефон\IMG_20200816_0926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8" r="2652" b="26423"/>
          <a:stretch/>
        </p:blipFill>
        <p:spPr bwMode="auto">
          <a:xfrm>
            <a:off x="3395045" y="4134868"/>
            <a:ext cx="5569481" cy="25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4" y="26446"/>
            <a:ext cx="9108739" cy="683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" y="332656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7" y="476672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Паспорт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0534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Полное название проекта: </a:t>
            </a:r>
            <a:r>
              <a:rPr lang="ru-RU" sz="2400" dirty="0" smtClean="0">
                <a:latin typeface="Monotype Corsiva" panose="03010101010201010101" pitchFamily="66" charset="0"/>
              </a:rPr>
              <a:t>"</a:t>
            </a:r>
            <a:r>
              <a:rPr lang="ru-RU" sz="2400" b="1" dirty="0">
                <a:latin typeface="Monotype Corsiva" panose="03010101010201010101" pitchFamily="66" charset="0"/>
              </a:rPr>
              <a:t>«Путешествие по экологической тропе . Осень»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Адресация </a:t>
            </a: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проекта: </a:t>
            </a:r>
            <a:r>
              <a:rPr lang="ru-RU" sz="2400" dirty="0">
                <a:latin typeface="Monotype Corsiva" panose="03010101010201010101" pitchFamily="66" charset="0"/>
              </a:rPr>
              <a:t>дети средней группы.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Автор проекта: </a:t>
            </a:r>
            <a:r>
              <a:rPr lang="ru-RU" sz="2400" dirty="0" smtClean="0">
                <a:latin typeface="Monotype Corsiva" panose="03010101010201010101" pitchFamily="66" charset="0"/>
              </a:rPr>
              <a:t>воспитатель высшей категории </a:t>
            </a:r>
            <a:r>
              <a:rPr lang="ru-RU" sz="2400" dirty="0" err="1" smtClean="0">
                <a:latin typeface="Monotype Corsiva" panose="03010101010201010101" pitchFamily="66" charset="0"/>
              </a:rPr>
              <a:t>Солдатченко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Л.В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Вид проекта: </a:t>
            </a:r>
            <a:r>
              <a:rPr lang="ru-RU" sz="2400" dirty="0">
                <a:latin typeface="Monotype Corsiva" panose="03010101010201010101" pitchFamily="66" charset="0"/>
              </a:rPr>
              <a:t>групповой, краткосрочный, познавательно-</a:t>
            </a:r>
            <a:r>
              <a:rPr lang="ru-RU" sz="2400" dirty="0" err="1">
                <a:latin typeface="Monotype Corsiva" panose="03010101010201010101" pitchFamily="66" charset="0"/>
              </a:rPr>
              <a:t>исследовательно</a:t>
            </a:r>
            <a:r>
              <a:rPr lang="ru-RU" sz="2400" dirty="0">
                <a:latin typeface="Monotype Corsiva" panose="03010101010201010101" pitchFamily="66" charset="0"/>
              </a:rPr>
              <a:t>-творческий.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Продолжительность</a:t>
            </a: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: </a:t>
            </a:r>
            <a:r>
              <a:rPr lang="ru-RU" sz="2400" dirty="0">
                <a:latin typeface="Monotype Corsiva" panose="03010101010201010101" pitchFamily="66" charset="0"/>
              </a:rPr>
              <a:t>долгосрочный.</a:t>
            </a:r>
          </a:p>
          <a:p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Сроки реализации проекта: </a:t>
            </a:r>
            <a:r>
              <a:rPr lang="ru-RU" sz="2400" dirty="0">
                <a:latin typeface="Monotype Corsiva" panose="03010101010201010101" pitchFamily="66" charset="0"/>
              </a:rPr>
              <a:t>с 1 сентября 2020 по </a:t>
            </a:r>
            <a:r>
              <a:rPr lang="ru-RU" sz="2400" dirty="0" smtClean="0">
                <a:latin typeface="Monotype Corsiva" panose="03010101010201010101" pitchFamily="66" charset="0"/>
              </a:rPr>
              <a:t>30 ноября 2020гг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Проект реализуется во вторник во второй половине дня, а также в течение всего дня.</a:t>
            </a:r>
          </a:p>
          <a:p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Участники проекта: </a:t>
            </a:r>
            <a:r>
              <a:rPr lang="ru-RU" sz="2400" dirty="0">
                <a:latin typeface="Monotype Corsiva" panose="03010101010201010101" pitchFamily="66" charset="0"/>
              </a:rPr>
              <a:t>дети средней группы, воспитатели, родители.</a:t>
            </a:r>
          </a:p>
          <a:p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</a:rPr>
              <a:t>Место проведения: </a:t>
            </a:r>
            <a:r>
              <a:rPr lang="ru-RU" sz="2400" dirty="0">
                <a:latin typeface="Monotype Corsiva" panose="03010101010201010101" pitchFamily="66" charset="0"/>
              </a:rPr>
              <a:t>МБДОУ ДС «ЯГОДКА» п. Сосенки, средняя </a:t>
            </a:r>
            <a:r>
              <a:rPr lang="ru-RU" sz="2400" dirty="0" smtClean="0">
                <a:latin typeface="Monotype Corsiva" panose="03010101010201010101" pitchFamily="66" charset="0"/>
              </a:rPr>
              <a:t>группа «Малинка».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4679" y="44153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Актуальность темы проекта.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720" y="1412776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	Тема </a:t>
            </a:r>
            <a:r>
              <a:rPr lang="ru-RU" sz="2400" dirty="0">
                <a:latin typeface="Monotype Corsiva" panose="03010101010201010101" pitchFamily="66" charset="0"/>
              </a:rPr>
              <a:t>данного проекта была выбрана не случайно. Хочется расширить кругозор детей об осени, ее основных признаках, названиях месяцев. С приходом осени все вокруг поменялось: и погода, и цвет листьев на деревьях, одежда людей из-за холода. В беседах с детьми, некоторые из них затруднялись называть названия месяцев и некоторые признаки осени. Так же мало использовали глаголы, определения, связанные с золотой осенью. В связи с этим была определена такая тема . Дети в недостаточной степени имеют представление об осенних явлениях в живой и неживой природе. Не всегда точно могут определить значение слов « золотая осень</a:t>
            </a:r>
            <a:r>
              <a:rPr lang="ru-RU" sz="2400" dirty="0" smtClean="0">
                <a:latin typeface="Monotype Corsiva" panose="03010101010201010101" pitchFamily="66" charset="0"/>
              </a:rPr>
              <a:t>», «</a:t>
            </a:r>
            <a:r>
              <a:rPr lang="ru-RU" sz="2400" dirty="0">
                <a:latin typeface="Monotype Corsiva" panose="03010101010201010101" pitchFamily="66" charset="0"/>
              </a:rPr>
              <a:t>унылая пора», подбирать к существительным прилагательные и глаголы. В ходе проекта решается задача повышения речевой активности детей, совершенствование связной речи, развитие словаря.</a:t>
            </a:r>
          </a:p>
        </p:txBody>
      </p:sp>
    </p:spTree>
    <p:extLst>
      <p:ext uri="{BB962C8B-B14F-4D97-AF65-F5344CB8AC3E}">
        <p14:creationId xmlns:p14="http://schemas.microsoft.com/office/powerpoint/2010/main" val="16968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Monotype Corsiva" panose="03010101010201010101" pitchFamily="66" charset="0"/>
              </a:rPr>
              <a:t>Цели проекта:</a:t>
            </a:r>
            <a:endParaRPr lang="ru-RU" sz="3200" dirty="0">
              <a:latin typeface="Monotype Corsiva" panose="03010101010201010101" pitchFamily="66" charset="0"/>
            </a:endParaRP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Дать детям элементарные представления об изменениях в природе осенью, о подготовке растений и животных к этому времени года. Развивать у детей интерес к наблюдениям за явлениями природы. Прививать умение сравнивать, устанавливать простейшие причинно-следственные связи. Воспитывать у детей бережное отношение к природе.</a:t>
            </a:r>
          </a:p>
        </p:txBody>
      </p:sp>
      <p:pic>
        <p:nvPicPr>
          <p:cNvPr id="3076" name="Picture 4" descr="https://www.culture.ru/storage/images/151dd9a6bb12602e90dfb8a1009da6db/4354e872e6b3b630e53d4f2ca3a561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08107"/>
            <a:ext cx="3456384" cy="32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97346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Monotype Corsiva" panose="03010101010201010101" pitchFamily="66" charset="0"/>
              </a:rPr>
              <a:t>Задачи проекта</a:t>
            </a:r>
            <a:r>
              <a:rPr lang="ru-RU" sz="2800" b="1" dirty="0" smtClean="0">
                <a:latin typeface="Monotype Corsiva" panose="03010101010201010101" pitchFamily="66" charset="0"/>
              </a:rPr>
              <a:t>: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- Добиться пополнения и обогащения знаний детей по лексическим темам: «</a:t>
            </a:r>
            <a:r>
              <a:rPr lang="ru-RU" sz="2000" i="1" dirty="0">
                <a:latin typeface="Monotype Corsiva" panose="03010101010201010101" pitchFamily="66" charset="0"/>
              </a:rPr>
              <a:t>Осень»</a:t>
            </a:r>
            <a:r>
              <a:rPr lang="ru-RU" sz="2000" dirty="0">
                <a:latin typeface="Monotype Corsiva" panose="03010101010201010101" pitchFamily="66" charset="0"/>
              </a:rPr>
              <a:t>, </a:t>
            </a:r>
            <a:r>
              <a:rPr lang="ru-RU" sz="2000" i="1" dirty="0">
                <a:latin typeface="Monotype Corsiva" panose="03010101010201010101" pitchFamily="66" charset="0"/>
              </a:rPr>
              <a:t>«Овощи»</a:t>
            </a:r>
            <a:r>
              <a:rPr lang="ru-RU" sz="2000" dirty="0">
                <a:latin typeface="Monotype Corsiva" panose="03010101010201010101" pitchFamily="66" charset="0"/>
              </a:rPr>
              <a:t>, «</a:t>
            </a:r>
            <a:r>
              <a:rPr lang="ru-RU" sz="2000" i="1" dirty="0">
                <a:latin typeface="Monotype Corsiva" panose="03010101010201010101" pitchFamily="66" charset="0"/>
              </a:rPr>
              <a:t>Фрукты»</a:t>
            </a:r>
            <a:r>
              <a:rPr lang="ru-RU" sz="20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Способствовать формирования у детей умение вести наблюдения в живой и неживой природе.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Изучение детьми объектов живой и неживой природы во взаимосвязи со средой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обитания и формирование в детях осознанно правильного взаимодействия с окружающим их большим миром природы.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Показать конкретные способы экспериментирования и исследования объектов природы.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Способствовать развитию умения делать выводы, устанавливая причинно-следственные связи между объектами природы.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Способствовать развитию диалогической форме речи, вовлекать детей в разговор во время рассматривания картин; формировать умение вести диалог с педагогом: слушать и понимать заданный вопрос, понятно отвечать на него.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Способствовать формированию умения передавать в рисунке красоту окружающей природы; обращать внимание на подбор цвета, соответствующего изображаемому предмету; развивать умение ритмично наносить пятна, мазки; развивать эстетическое восприятие.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Способствовать формированию начальных форм экологической культуры у детей дошкольного возраста; развивать познавательную активность; воспитывать любовь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31919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4345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Предполагаемый результат: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расширить и закрепить знания и представления детей об осени, её признаках и дарах;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расширение и активизация речевого запаса детей на основе углубления и обобщения представлений об окружающем, а также в процессе знакомства с рассказами, стихами, пословицами, загадками осенней тематики;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применение сформированных навыков связной речи в различных ситуациях общения;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отражение знаний, накопленных в процессе реализации проекта, в различных видах деятельности </a:t>
            </a:r>
            <a:r>
              <a:rPr lang="ru-RU" sz="2400" i="1" dirty="0">
                <a:latin typeface="Monotype Corsiva" panose="03010101010201010101" pitchFamily="66" charset="0"/>
              </a:rPr>
              <a:t>(изобразительной, театрализованной, умственной, игровой)</a:t>
            </a:r>
            <a:r>
              <a:rPr lang="ru-RU" sz="2400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дети смогут устанавливать причинно-следственные связи между погодными изменениями в природе, вести наблюдения за объектами неживой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6959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228" y="62144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anose="03010101010201010101" pitchFamily="66" charset="0"/>
              </a:rPr>
              <a:t>Этапы реализации проекта:</a:t>
            </a:r>
            <a:endParaRPr lang="ru-RU" sz="4800" dirty="0">
              <a:latin typeface="Monotype Corsiva" panose="03010101010201010101" pitchFamily="66" charset="0"/>
            </a:endParaRPr>
          </a:p>
          <a:p>
            <a:pPr algn="ctr"/>
            <a:r>
              <a:rPr lang="ru-RU" sz="4800" dirty="0">
                <a:latin typeface="Monotype Corsiva" panose="03010101010201010101" pitchFamily="66" charset="0"/>
              </a:rPr>
              <a:t>1. Подготовительный этап</a:t>
            </a:r>
          </a:p>
          <a:p>
            <a:pPr algn="ctr"/>
            <a:r>
              <a:rPr lang="ru-RU" sz="4800" dirty="0">
                <a:latin typeface="Monotype Corsiva" panose="03010101010201010101" pitchFamily="66" charset="0"/>
              </a:rPr>
              <a:t>2. Основной этап</a:t>
            </a:r>
          </a:p>
          <a:p>
            <a:pPr algn="ctr"/>
            <a:r>
              <a:rPr lang="ru-RU" sz="4800" dirty="0">
                <a:latin typeface="Monotype Corsiva" panose="03010101010201010101" pitchFamily="66" charset="0"/>
              </a:rPr>
              <a:t>3. Заключительный этап</a:t>
            </a:r>
          </a:p>
        </p:txBody>
      </p:sp>
      <p:pic>
        <p:nvPicPr>
          <p:cNvPr id="6148" name="Picture 4" descr="https://im0-tub-ru.yandex.net/i?id=8997ac6157e6d3366d2d002b09fb5d12-l&amp;ref=rim&amp;n=13&amp;w=2000&amp;h=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385543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Подготовительный этап: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- Составление плана совместной работы с детьми, педагогами и родителями;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- Подбор материала и оборудования для занятий, бесед, игр с детьми;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- Подборка фотографий, литературы;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- Сбор листьев для работ, семян растений и косточек плодов;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- Разучивание стихотворений об осени, овощах, фруктах;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- Рисование на тему </a:t>
            </a:r>
            <a:r>
              <a:rPr lang="ru-RU" sz="3200" i="1" dirty="0">
                <a:latin typeface="Monotype Corsiva" panose="03010101010201010101" pitchFamily="66" charset="0"/>
              </a:rPr>
              <a:t>«Золотые краски осени»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-- Консультация для родителей </a:t>
            </a:r>
            <a:r>
              <a:rPr lang="ru-RU" sz="3200" i="1" dirty="0">
                <a:latin typeface="Monotype Corsiva" panose="03010101010201010101" pitchFamily="66" charset="0"/>
              </a:rPr>
              <a:t>«Все делаем ВМЕСТЕ»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1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Основной этап: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Мероприятия по работе с детьми: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Чтение художественной литературы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Просмотр мультфильмов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Беседы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разработка конспектов </a:t>
            </a:r>
            <a:r>
              <a:rPr lang="ru-RU" sz="2400" dirty="0" smtClean="0">
                <a:latin typeface="Monotype Corsiva" panose="03010101010201010101" pitchFamily="66" charset="0"/>
              </a:rPr>
              <a:t>ООД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- Рассматривание альбомов, </a:t>
            </a:r>
            <a:r>
              <a:rPr lang="ru-RU" sz="2400" dirty="0" err="1">
                <a:latin typeface="Monotype Corsiva" panose="03010101010201010101" pitchFamily="66" charset="0"/>
              </a:rPr>
              <a:t>лепбуков</a:t>
            </a:r>
            <a:r>
              <a:rPr lang="ru-RU" sz="2400" dirty="0">
                <a:latin typeface="Monotype Corsiva" panose="03010101010201010101" pitchFamily="66" charset="0"/>
              </a:rPr>
              <a:t> и картин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Наблюдение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Экспериментирование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Сбор природного материала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</a:t>
            </a:r>
            <a:r>
              <a:rPr lang="ru-RU" sz="2400" dirty="0" smtClean="0">
                <a:latin typeface="Monotype Corsiva" panose="03010101010201010101" pitchFamily="66" charset="0"/>
              </a:rPr>
              <a:t>Рисование, Аппликация,  Лепка, Конструирование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- Дидактические игры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Пальчиковые игры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Прослушивание музыкальных произведений в аудиозаписи: П. И. Чайковский </a:t>
            </a:r>
            <a:r>
              <a:rPr lang="ru-RU" sz="2400" i="1" dirty="0">
                <a:latin typeface="Monotype Corsiva" panose="03010101010201010101" pitchFamily="66" charset="0"/>
              </a:rPr>
              <a:t>«Времена года»,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i="1" dirty="0">
                <a:latin typeface="Monotype Corsiva" panose="03010101010201010101" pitchFamily="66" charset="0"/>
              </a:rPr>
              <a:t>«Осень»</a:t>
            </a:r>
            <a:r>
              <a:rPr lang="ru-RU" sz="2400" dirty="0">
                <a:latin typeface="Monotype Corsiva" panose="03010101010201010101" pitchFamily="66" charset="0"/>
              </a:rPr>
              <a:t> Е. Васильева-</a:t>
            </a:r>
            <a:r>
              <a:rPr lang="ru-RU" sz="2400" dirty="0" err="1">
                <a:latin typeface="Monotype Corsiva" panose="03010101010201010101" pitchFamily="66" charset="0"/>
              </a:rPr>
              <a:t>Буглая</a:t>
            </a:r>
            <a:r>
              <a:rPr lang="ru-RU" sz="2400" dirty="0">
                <a:latin typeface="Monotype Corsiva" panose="03010101010201010101" pitchFamily="66" charset="0"/>
              </a:rPr>
              <a:t> сл. Плещеева </a:t>
            </a:r>
            <a:r>
              <a:rPr lang="ru-RU" sz="2400" i="1" dirty="0">
                <a:latin typeface="Monotype Corsiva" panose="03010101010201010101" pitchFamily="66" charset="0"/>
              </a:rPr>
              <a:t>«Осенняя песня»</a:t>
            </a:r>
            <a:r>
              <a:rPr lang="ru-RU" sz="2400" dirty="0">
                <a:latin typeface="Monotype Corsiva" panose="03010101010201010101" pitchFamily="66" charset="0"/>
              </a:rPr>
              <a:t>, К. </a:t>
            </a:r>
            <a:r>
              <a:rPr lang="ru-RU" sz="2400" dirty="0" err="1">
                <a:latin typeface="Monotype Corsiva" panose="03010101010201010101" pitchFamily="66" charset="0"/>
              </a:rPr>
              <a:t>Румянова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i="1" dirty="0">
                <a:latin typeface="Monotype Corsiva" panose="03010101010201010101" pitchFamily="66" charset="0"/>
              </a:rPr>
              <a:t>«Листопад»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Рассматривание картины И. Левитана </a:t>
            </a:r>
            <a:r>
              <a:rPr lang="ru-RU" sz="2400" i="1" dirty="0">
                <a:latin typeface="Monotype Corsiva" panose="03010101010201010101" pitchFamily="66" charset="0"/>
              </a:rPr>
              <a:t>«Золотая осень»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- Работа по созданию гербария.</a:t>
            </a:r>
          </a:p>
        </p:txBody>
      </p:sp>
      <p:pic>
        <p:nvPicPr>
          <p:cNvPr id="8196" name="Picture 4" descr="https://ds9-nikel.murm.prosadiki.ru/media/2020/01/20/1251660463/e_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03" y="1556792"/>
            <a:ext cx="27247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286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2020-11-29T21:18:53Z</dcterms:created>
  <dcterms:modified xsi:type="dcterms:W3CDTF">2025-04-07T16:33:28Z</dcterms:modified>
</cp:coreProperties>
</file>